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6858000" cx="12192000"/>
  <p:notesSz cx="6858000" cy="9144000"/>
  <p:embeddedFontLst>
    <p:embeddedFont>
      <p:font typeface="Corsiva"/>
      <p:regular r:id="rId54"/>
      <p:bold r:id="rId55"/>
      <p:italic r:id="rId56"/>
      <p:boldItalic r:id="rId57"/>
    </p:embeddedFont>
    <p:embeddedFont>
      <p:font typeface="Play"/>
      <p:regular r:id="rId58"/>
      <p:bold r:id="rId59"/>
    </p:embeddedFont>
    <p:embeddedFont>
      <p:font typeface="Arial Narrow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8" roundtripDataSignature="AMtx7mgUUZGlqF0MolZ9qdxGn5VUHfHD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ArialNarrow-italic.fntdata"/><Relationship Id="rId61" Type="http://schemas.openxmlformats.org/officeDocument/2006/relationships/font" Target="fonts/ArialNarrow-bold.fntdata"/><Relationship Id="rId20" Type="http://schemas.openxmlformats.org/officeDocument/2006/relationships/slide" Target="slides/slide16.xml"/><Relationship Id="rId64" Type="http://schemas.openxmlformats.org/officeDocument/2006/relationships/font" Target="fonts/HelveticaNeue-regular.fntdata"/><Relationship Id="rId63" Type="http://schemas.openxmlformats.org/officeDocument/2006/relationships/font" Target="fonts/ArialNarrow-boldItalic.fntdata"/><Relationship Id="rId22" Type="http://schemas.openxmlformats.org/officeDocument/2006/relationships/slide" Target="slides/slide18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7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20.xml"/><Relationship Id="rId68" Type="http://customschemas.google.com/relationships/presentationmetadata" Target="metadata"/><Relationship Id="rId23" Type="http://schemas.openxmlformats.org/officeDocument/2006/relationships/slide" Target="slides/slide19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ArialNarrow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Corsiva-bold.fntdata"/><Relationship Id="rId10" Type="http://schemas.openxmlformats.org/officeDocument/2006/relationships/slide" Target="slides/slide6.xml"/><Relationship Id="rId54" Type="http://schemas.openxmlformats.org/officeDocument/2006/relationships/font" Target="fonts/Corsiva-regular.fntdata"/><Relationship Id="rId13" Type="http://schemas.openxmlformats.org/officeDocument/2006/relationships/slide" Target="slides/slide9.xml"/><Relationship Id="rId57" Type="http://schemas.openxmlformats.org/officeDocument/2006/relationships/font" Target="fonts/Corsiva-boldItalic.fntdata"/><Relationship Id="rId12" Type="http://schemas.openxmlformats.org/officeDocument/2006/relationships/slide" Target="slides/slide8.xml"/><Relationship Id="rId56" Type="http://schemas.openxmlformats.org/officeDocument/2006/relationships/font" Target="fonts/Corsiva-italic.fntdata"/><Relationship Id="rId15" Type="http://schemas.openxmlformats.org/officeDocument/2006/relationships/slide" Target="slides/slide11.xml"/><Relationship Id="rId59" Type="http://schemas.openxmlformats.org/officeDocument/2006/relationships/font" Target="fonts/Play-bold.fntdata"/><Relationship Id="rId14" Type="http://schemas.openxmlformats.org/officeDocument/2006/relationships/slide" Target="slides/slide10.xml"/><Relationship Id="rId58" Type="http://schemas.openxmlformats.org/officeDocument/2006/relationships/font" Target="fonts/Play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5" name="Google Shape;64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6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6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6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6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6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1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71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7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72"/>
          <p:cNvPicPr preferRelativeResize="0"/>
          <p:nvPr/>
        </p:nvPicPr>
        <p:blipFill rotWithShape="1">
          <a:blip r:embed="rId2">
            <a:alphaModFix/>
          </a:blip>
          <a:srcRect b="18805" l="34450" r="15832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2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7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2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73"/>
          <p:cNvPicPr preferRelativeResize="0"/>
          <p:nvPr/>
        </p:nvPicPr>
        <p:blipFill rotWithShape="1">
          <a:blip r:embed="rId2">
            <a:alphaModFix/>
          </a:blip>
          <a:srcRect b="18805" l="34450" r="15832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73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73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73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73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7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4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74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74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74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74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74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74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74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5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75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75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75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75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75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75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75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75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7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5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6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76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76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76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76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76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76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76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76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76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76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76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76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76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7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7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77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77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77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77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77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77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77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77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77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77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77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77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77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77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77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77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77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77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77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7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8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78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78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78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78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78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78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78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78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78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78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78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78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78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78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78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7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78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9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7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79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79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0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8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80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4" name="Google Shape;204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80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06" name="Google Shape;206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0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3"/>
          <p:cNvSpPr txBox="1"/>
          <p:nvPr>
            <p:ph type="title"/>
          </p:nvPr>
        </p:nvSpPr>
        <p:spPr>
          <a:xfrm>
            <a:off x="1999415" y="2971950"/>
            <a:ext cx="8193169" cy="914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81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81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2" name="Google Shape;212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1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14" name="Google Shape;214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1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2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8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82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82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83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83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6" name="Google Shape;226;p83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27" name="Google Shape;227;p83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8" name="Google Shape;228;p8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83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30" name="Google Shape;230;p83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31" name="Google Shape;231;p83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2" name="Google Shape;232;p8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83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4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84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84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84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84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4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42" name="Google Shape;242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5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5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8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85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85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0" name="Google Shape;250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6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53" name="Google Shape;25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8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86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86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7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59" name="Google Shape;259;p87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87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87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8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64" name="Google Shape;264;p88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88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9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68" name="Google Shape;268;p89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89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8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8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89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0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75" name="Google Shape;275;p90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90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9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4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1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91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91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91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91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91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91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91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91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91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91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91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91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91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91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91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91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9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91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5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6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" name="Google Shape;75;p6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76" name="Google Shape;76;p6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77" name="Google Shape;77;p6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6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" name="Google Shape;79;p6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7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67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" name="Google Shape;83;p67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4" name="Google Shape;84;p67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85" name="Google Shape;85;p67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67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" name="Google Shape;87;p67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9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6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0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70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7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0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6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6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6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6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6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6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6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6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6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6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6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6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6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6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6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6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6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6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6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6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6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6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6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6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6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6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6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6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6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6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6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6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6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6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6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6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6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6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6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6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40.jpg"/><Relationship Id="rId5" Type="http://schemas.openxmlformats.org/officeDocument/2006/relationships/image" Target="../media/image42.jpg"/><Relationship Id="rId6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hyperlink" Target="https://youtu.be/2fGI0TQkRY4?si=_4He8B8FMXFG4lnp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Relationship Id="rId4" Type="http://schemas.openxmlformats.org/officeDocument/2006/relationships/image" Target="../media/image35.jpg"/><Relationship Id="rId5" Type="http://schemas.openxmlformats.org/officeDocument/2006/relationships/image" Target="../media/image43.jpg"/><Relationship Id="rId6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hyperlink" Target="https://developer.android.com/jetpack/compose/graphics/draw/overview" TargetMode="External"/><Relationship Id="rId5" Type="http://schemas.openxmlformats.org/officeDocument/2006/relationships/hyperlink" Target="https://www.youtube.com/watch?v=1yiuxWK74vI" TargetMode="External"/><Relationship Id="rId6" Type="http://schemas.openxmlformats.org/officeDocument/2006/relationships/hyperlink" Target="https://www.youtube.com/watch?v=xcfEQO0k_gU&amp;list=PLogBfa0z2iB2IeQFDt7KDXpNC4mtzmsrZ&amp;index=1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3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gif"/><Relationship Id="rId4" Type="http://schemas.openxmlformats.org/officeDocument/2006/relationships/image" Target="../media/image44.gif"/><Relationship Id="rId5" Type="http://schemas.openxmlformats.org/officeDocument/2006/relationships/image" Target="../media/image5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53.png"/><Relationship Id="rId5" Type="http://schemas.openxmlformats.org/officeDocument/2006/relationships/image" Target="../media/image52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2.gif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56.png"/><Relationship Id="rId5" Type="http://schemas.openxmlformats.org/officeDocument/2006/relationships/image" Target="../media/image59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youtube.com/playlist?list=PLWz5rJ2EKKc_PEOEHNBEyy6tPX1EgtUw2&amp;si=VldRcV4LUc9gPgOn" TargetMode="External"/><Relationship Id="rId4" Type="http://schemas.openxmlformats.org/officeDocument/2006/relationships/hyperlink" Target="https://www.youtube.com/watch?v=1g3SPJxk4wc" TargetMode="External"/><Relationship Id="rId5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63.gif"/><Relationship Id="rId5" Type="http://schemas.openxmlformats.org/officeDocument/2006/relationships/image" Target="../media/image5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8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hyperlink" Target="https://developer.android.com/jetpack/compose/animation/introduction" TargetMode="External"/><Relationship Id="rId5" Type="http://schemas.openxmlformats.org/officeDocument/2006/relationships/image" Target="../media/image7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jpg"/><Relationship Id="rId4" Type="http://schemas.openxmlformats.org/officeDocument/2006/relationships/image" Target="../media/image66.jpg"/><Relationship Id="rId5" Type="http://schemas.openxmlformats.org/officeDocument/2006/relationships/image" Target="../media/image67.jpg"/><Relationship Id="rId6" Type="http://schemas.openxmlformats.org/officeDocument/2006/relationships/image" Target="../media/image69.jpg"/><Relationship Id="rId7" Type="http://schemas.openxmlformats.org/officeDocument/2006/relationships/image" Target="../media/image7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"/>
          <p:cNvSpPr txBox="1"/>
          <p:nvPr>
            <p:ph idx="1" type="body"/>
          </p:nvPr>
        </p:nvSpPr>
        <p:spPr>
          <a:xfrm>
            <a:off x="658813" y="3546050"/>
            <a:ext cx="10223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9"/>
              <a:buFont typeface="Helvetica Neue"/>
              <a:buNone/>
            </a:pPr>
            <a:r>
              <a:rPr lang="ru-RU" sz="1879">
                <a:latin typeface="Helvetica Neue"/>
                <a:ea typeface="Helvetica Neue"/>
                <a:cs typeface="Helvetica Neue"/>
                <a:sym typeface="Helvetica Neue"/>
              </a:rPr>
              <a:t>Червяков Алексей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3" name="Google Shape;303;p1"/>
          <p:cNvSpPr txBox="1"/>
          <p:nvPr>
            <p:ph type="title"/>
          </p:nvPr>
        </p:nvSpPr>
        <p:spPr>
          <a:xfrm>
            <a:off x="622300" y="1391818"/>
            <a:ext cx="10220325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Custom View. Animations.</a:t>
            </a:r>
            <a:br>
              <a:rPr lang="ru-RU"/>
            </a:br>
            <a:r>
              <a:rPr lang="ru-RU"/>
              <a:t>Touches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0"/>
          <p:cNvSpPr txBox="1"/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2. onAttachedToWindow</a:t>
            </a:r>
            <a:endParaRPr/>
          </a:p>
        </p:txBody>
      </p:sp>
      <p:pic>
        <p:nvPicPr>
          <p:cNvPr descr="A screenshot of a computer&#10;&#10;Description automatically generated" id="377" name="Google Shape;3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3242" y="2806700"/>
            <a:ext cx="5067300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fecycle " id="378" name="Google Shape;37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8206" y="2012051"/>
            <a:ext cx="2743794" cy="4845949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383" name="Google Shape;3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5054" y="2746623"/>
            <a:ext cx="8061891" cy="1364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11"/>
          <p:cNvCxnSpPr/>
          <p:nvPr/>
        </p:nvCxnSpPr>
        <p:spPr>
          <a:xfrm>
            <a:off x="4713668" y="3026535"/>
            <a:ext cx="5112912" cy="0"/>
          </a:xfrm>
          <a:prstGeom prst="straightConnector1">
            <a:avLst/>
          </a:prstGeom>
          <a:noFill/>
          <a:ln cap="flat" cmpd="sng" w="28575">
            <a:solidFill>
              <a:srgbClr val="FD31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ifecycle " id="385" name="Google Shape;38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8206" y="2012051"/>
            <a:ext cx="2743794" cy="4845949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11"/>
          <p:cNvSpPr txBox="1"/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3. onMeasure()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"/>
          <p:cNvSpPr/>
          <p:nvPr/>
        </p:nvSpPr>
        <p:spPr>
          <a:xfrm>
            <a:off x="6761408" y="0"/>
            <a:ext cx="5430592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2"/>
          <p:cNvSpPr txBox="1"/>
          <p:nvPr>
            <p:ph type="title"/>
          </p:nvPr>
        </p:nvSpPr>
        <p:spPr>
          <a:xfrm>
            <a:off x="368242" y="421694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3. onMeasure(): </a:t>
            </a:r>
            <a:br>
              <a:rPr lang="ru-RU"/>
            </a:br>
            <a:r>
              <a:rPr lang="ru-RU"/>
              <a:t>measure spec</a:t>
            </a:r>
            <a:endParaRPr/>
          </a:p>
        </p:txBody>
      </p:sp>
      <p:sp>
        <p:nvSpPr>
          <p:cNvPr id="393" name="Google Shape;393;p12"/>
          <p:cNvSpPr txBox="1"/>
          <p:nvPr/>
        </p:nvSpPr>
        <p:spPr>
          <a:xfrm>
            <a:off x="355363" y="2371410"/>
            <a:ext cx="626325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spec: Int = </a:t>
            </a:r>
            <a:r>
              <a:rPr b="0" i="0" lang="ru-RU" sz="18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mode</a:t>
            </a: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| </a:t>
            </a:r>
            <a:r>
              <a:rPr b="0" i="0" lang="ru-RU" sz="18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 size = MeasureSpec.getSize(widthMeasureSpec)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 mode = MeasureSpec.getMode(widthMeasureSpec)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A computer code with text&#10;&#10;Description automatically generated" id="394" name="Google Shape;3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0172" y="2371410"/>
            <a:ext cx="5235985" cy="22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2"/>
          <p:cNvSpPr txBox="1"/>
          <p:nvPr/>
        </p:nvSpPr>
        <p:spPr>
          <a:xfrm>
            <a:off x="381121" y="4590455"/>
            <a:ext cx="62440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UNSPECIFIED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не ограничены в размерах, в size приходит 0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EXACTLY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должны занять ровно столько, сколько в size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AT_</a:t>
            </a:r>
            <a:r>
              <a:rPr b="0" i="0" lang="ru-RU" sz="1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MOST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должны занять не больше size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3"/>
          <p:cNvSpPr/>
          <p:nvPr/>
        </p:nvSpPr>
        <p:spPr>
          <a:xfrm>
            <a:off x="5743977" y="0"/>
            <a:ext cx="6448023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3"/>
          <p:cNvSpPr txBox="1"/>
          <p:nvPr>
            <p:ph type="title"/>
          </p:nvPr>
        </p:nvSpPr>
        <p:spPr>
          <a:xfrm>
            <a:off x="381121" y="48594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3. onMeasure(): </a:t>
            </a:r>
            <a:br>
              <a:rPr lang="ru-RU"/>
            </a:br>
            <a:r>
              <a:rPr lang="ru-RU"/>
              <a:t>считаем и фиксируем</a:t>
            </a:r>
            <a:endParaRPr/>
          </a:p>
        </p:txBody>
      </p:sp>
      <p:pic>
        <p:nvPicPr>
          <p:cNvPr descr="A screenshot of a computer program&#10;&#10;Description automatically generated" id="402" name="Google Shape;4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0538" y="462280"/>
            <a:ext cx="6351462" cy="570357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3"/>
          <p:cNvSpPr txBox="1"/>
          <p:nvPr/>
        </p:nvSpPr>
        <p:spPr>
          <a:xfrm>
            <a:off x="309821" y="2774452"/>
            <a:ext cx="5434156" cy="1581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ru-RU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resolveSize</a:t>
            </a: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помощь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фиксируем посчитанное с помощью </a:t>
            </a:r>
            <a:r>
              <a:rPr b="0" i="0" lang="ru-RU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setMeasuredDimension(width, height)</a:t>
            </a:r>
            <a:endParaRPr b="0" i="0" sz="2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asure_4_step.jpg" id="408" name="Google Shape;408;p14"/>
          <p:cNvPicPr preferRelativeResize="0"/>
          <p:nvPr/>
        </p:nvPicPr>
        <p:blipFill rotWithShape="1">
          <a:blip r:embed="rId3">
            <a:alphaModFix/>
          </a:blip>
          <a:srcRect b="0" l="13795" r="20329" t="0"/>
          <a:stretch/>
        </p:blipFill>
        <p:spPr>
          <a:xfrm>
            <a:off x="7100201" y="2149580"/>
            <a:ext cx="4163944" cy="3178374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measure_3_step.jpg" id="409" name="Google Shape;409;p14"/>
          <p:cNvPicPr preferRelativeResize="0"/>
          <p:nvPr/>
        </p:nvPicPr>
        <p:blipFill rotWithShape="1">
          <a:blip r:embed="rId4">
            <a:alphaModFix/>
          </a:blip>
          <a:srcRect b="0" l="9027" r="13926" t="0"/>
          <a:stretch/>
        </p:blipFill>
        <p:spPr>
          <a:xfrm>
            <a:off x="6950131" y="2144041"/>
            <a:ext cx="4699667" cy="3220910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measure_2_step.jpg" id="410" name="Google Shape;410;p14"/>
          <p:cNvPicPr preferRelativeResize="0"/>
          <p:nvPr/>
        </p:nvPicPr>
        <p:blipFill rotWithShape="1">
          <a:blip r:embed="rId5">
            <a:alphaModFix/>
          </a:blip>
          <a:srcRect b="0" l="11575" r="18843" t="0"/>
          <a:stretch/>
        </p:blipFill>
        <p:spPr>
          <a:xfrm>
            <a:off x="6950132" y="2149580"/>
            <a:ext cx="4699667" cy="3178374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measure_1_step.jpg" id="411" name="Google Shape;411;p14"/>
          <p:cNvPicPr preferRelativeResize="0"/>
          <p:nvPr/>
        </p:nvPicPr>
        <p:blipFill rotWithShape="1">
          <a:blip r:embed="rId6">
            <a:alphaModFix/>
          </a:blip>
          <a:srcRect b="0" l="10862" r="16693" t="0"/>
          <a:stretch/>
        </p:blipFill>
        <p:spPr>
          <a:xfrm>
            <a:off x="6976282" y="2149580"/>
            <a:ext cx="4640463" cy="3220910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</p:pic>
      <p:sp>
        <p:nvSpPr>
          <p:cNvPr id="412" name="Google Shape;412;p14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3.5. onMeasure() → onLayout()</a:t>
            </a:r>
            <a:endParaRPr/>
          </a:p>
        </p:txBody>
      </p:sp>
      <p:sp>
        <p:nvSpPr>
          <p:cNvPr id="413" name="Google Shape;413;p14"/>
          <p:cNvSpPr txBox="1"/>
          <p:nvPr/>
        </p:nvSpPr>
        <p:spPr>
          <a:xfrm>
            <a:off x="542201" y="2395633"/>
            <a:ext cx="609042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дочерняя view передаёт родителю свои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LayoutParams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родитель создаёт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measureSpec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для этой view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родитель проходит по каждой view и запрашивает measure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отдают родителю посчитанные размеры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родитель фиксирует размеры для каждой дочерней view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 этим размерам выполняется размещение – layout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4. onLayout()</a:t>
            </a:r>
            <a:endParaRPr/>
          </a:p>
        </p:txBody>
      </p:sp>
      <p:sp>
        <p:nvSpPr>
          <p:cNvPr id="419" name="Google Shape;419;p15"/>
          <p:cNvSpPr txBox="1"/>
          <p:nvPr/>
        </p:nvSpPr>
        <p:spPr>
          <a:xfrm>
            <a:off x="490685" y="2766620"/>
            <a:ext cx="906543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расположение – присваивание размеров и позиций дочерним view в области текущей view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только для </a:t>
            </a:r>
            <a:r>
              <a:rPr b="0" i="0" lang="ru-RU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b="0" i="0" sz="2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lifecycle " id="420" name="Google Shape;4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8206" y="2012051"/>
            <a:ext cx="2743794" cy="4845949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/>
          <p:nvPr/>
        </p:nvSpPr>
        <p:spPr>
          <a:xfrm>
            <a:off x="6838682" y="0"/>
            <a:ext cx="5353318" cy="6858000"/>
          </a:xfrm>
          <a:prstGeom prst="rect">
            <a:avLst/>
          </a:prstGeom>
          <a:solidFill>
            <a:srgbClr val="1414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6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5. onDraw(): рисуем!</a:t>
            </a:r>
            <a:br>
              <a:rPr lang="ru-RU"/>
            </a:br>
            <a:endParaRPr/>
          </a:p>
        </p:txBody>
      </p:sp>
      <p:pic>
        <p:nvPicPr>
          <p:cNvPr descr="Painter GIFs | Tenor" id="427" name="Google Shape;4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0162" y="514864"/>
            <a:ext cx="4739425" cy="3616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words&#10;&#10;Description automatically generated" id="428" name="Google Shape;42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0671" y="2829504"/>
            <a:ext cx="5521696" cy="1599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fecycle " id="429" name="Google Shape;42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44364" y="3241572"/>
            <a:ext cx="2047635" cy="3616428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17"/>
          <p:cNvPicPr preferRelativeResize="0"/>
          <p:nvPr/>
        </p:nvPicPr>
        <p:blipFill rotWithShape="1">
          <a:blip r:embed="rId3">
            <a:alphaModFix/>
          </a:blip>
          <a:srcRect b="18972" l="26836" r="19876" t="19136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7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5. onDraw(): рисуем!</a:t>
            </a:r>
            <a:br>
              <a:rPr lang="ru-RU"/>
            </a:br>
            <a:endParaRPr/>
          </a:p>
        </p:txBody>
      </p:sp>
      <p:sp>
        <p:nvSpPr>
          <p:cNvPr id="436" name="Google Shape;436;p17"/>
          <p:cNvSpPr txBox="1"/>
          <p:nvPr/>
        </p:nvSpPr>
        <p:spPr>
          <a:xfrm>
            <a:off x="467895" y="2709796"/>
            <a:ext cx="588815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Canvas</a:t>
            </a: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«холст», пространство для рисования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Paint</a:t>
            </a: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базовый инструмент рисования</a:t>
            </a:r>
            <a:endParaRPr/>
          </a:p>
        </p:txBody>
      </p:sp>
      <p:pic>
        <p:nvPicPr>
          <p:cNvPr id="437" name="Google Shape;43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0197" y="1210219"/>
            <a:ext cx="4832046" cy="4762017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5. onDraw(): Paint</a:t>
            </a:r>
            <a:endParaRPr/>
          </a:p>
        </p:txBody>
      </p:sp>
      <p:pic>
        <p:nvPicPr>
          <p:cNvPr descr="A screenshot of a computer&#10;&#10;Description automatically generated" id="443" name="Google Shape;443;p18"/>
          <p:cNvPicPr preferRelativeResize="0"/>
          <p:nvPr/>
        </p:nvPicPr>
        <p:blipFill rotWithShape="1">
          <a:blip r:embed="rId3">
            <a:alphaModFix/>
          </a:blip>
          <a:srcRect b="8772" l="1" r="49442" t="8716"/>
          <a:stretch/>
        </p:blipFill>
        <p:spPr>
          <a:xfrm>
            <a:off x="937323" y="1758340"/>
            <a:ext cx="4286251" cy="25757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444" name="Google Shape;444;p18"/>
          <p:cNvPicPr preferRelativeResize="0"/>
          <p:nvPr/>
        </p:nvPicPr>
        <p:blipFill rotWithShape="1">
          <a:blip r:embed="rId3">
            <a:alphaModFix/>
          </a:blip>
          <a:srcRect b="0" l="72761" r="0" t="0"/>
          <a:stretch/>
        </p:blipFill>
        <p:spPr>
          <a:xfrm>
            <a:off x="7416398" y="1758340"/>
            <a:ext cx="1905444" cy="2575775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white background&#10;&#10;Description automatically generated" id="445" name="Google Shape;445;p18"/>
          <p:cNvPicPr preferRelativeResize="0"/>
          <p:nvPr/>
        </p:nvPicPr>
        <p:blipFill rotWithShape="1">
          <a:blip r:embed="rId4">
            <a:alphaModFix/>
          </a:blip>
          <a:srcRect b="19333" l="0" r="60321" t="15568"/>
          <a:stretch/>
        </p:blipFill>
        <p:spPr>
          <a:xfrm>
            <a:off x="677334" y="5074867"/>
            <a:ext cx="4546240" cy="128788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white background&#10;&#10;Description automatically generated" id="446" name="Google Shape;446;p18"/>
          <p:cNvPicPr preferRelativeResize="0"/>
          <p:nvPr/>
        </p:nvPicPr>
        <p:blipFill rotWithShape="1">
          <a:blip r:embed="rId4">
            <a:alphaModFix/>
          </a:blip>
          <a:srcRect b="0" l="53373" r="0" t="0"/>
          <a:stretch/>
        </p:blipFill>
        <p:spPr>
          <a:xfrm>
            <a:off x="6096000" y="4870516"/>
            <a:ext cx="4546240" cy="1696589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5. onDraw(): базовые фигуры</a:t>
            </a:r>
            <a:endParaRPr/>
          </a:p>
        </p:txBody>
      </p:sp>
      <p:pic>
        <p:nvPicPr>
          <p:cNvPr descr="A computer screen shot of a computer code&#10;&#10;Description automatically generated" id="452" name="Google Shape;452;p19"/>
          <p:cNvPicPr preferRelativeResize="0"/>
          <p:nvPr/>
        </p:nvPicPr>
        <p:blipFill rotWithShape="1">
          <a:blip r:embed="rId3">
            <a:alphaModFix/>
          </a:blip>
          <a:srcRect b="0" l="0" r="47541" t="0"/>
          <a:stretch/>
        </p:blipFill>
        <p:spPr>
          <a:xfrm>
            <a:off x="677334" y="1336391"/>
            <a:ext cx="6134235" cy="47147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mputer screen shot of a computer code&#10;&#10;Description automatically generated" id="453" name="Google Shape;453;p19"/>
          <p:cNvPicPr preferRelativeResize="0"/>
          <p:nvPr/>
        </p:nvPicPr>
        <p:blipFill rotWithShape="1">
          <a:blip r:embed="rId3">
            <a:alphaModFix/>
          </a:blip>
          <a:srcRect b="0" l="64669" r="1214" t="0"/>
          <a:stretch/>
        </p:blipFill>
        <p:spPr>
          <a:xfrm>
            <a:off x="7745506" y="1331015"/>
            <a:ext cx="3989294" cy="471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"/>
          <p:cNvSpPr/>
          <p:nvPr/>
        </p:nvSpPr>
        <p:spPr>
          <a:xfrm>
            <a:off x="-747422" y="-916223"/>
            <a:ext cx="13686262" cy="8690829"/>
          </a:xfrm>
          <a:custGeom>
            <a:rect b="b" l="l" r="r" t="t"/>
            <a:pathLst>
              <a:path extrusionOk="0" h="21341" w="21566">
                <a:moveTo>
                  <a:pt x="3173" y="0"/>
                </a:moveTo>
                <a:lnTo>
                  <a:pt x="495" y="0"/>
                </a:lnTo>
                <a:cubicBezTo>
                  <a:pt x="251" y="0"/>
                  <a:pt x="128" y="0"/>
                  <a:pt x="56" y="123"/>
                </a:cubicBezTo>
                <a:cubicBezTo>
                  <a:pt x="-16" y="246"/>
                  <a:pt x="-5" y="435"/>
                  <a:pt x="17" y="809"/>
                </a:cubicBezTo>
                <a:cubicBezTo>
                  <a:pt x="677" y="12100"/>
                  <a:pt x="4625" y="21600"/>
                  <a:pt x="11920" y="21336"/>
                </a:cubicBezTo>
                <a:cubicBezTo>
                  <a:pt x="12135" y="21328"/>
                  <a:pt x="12243" y="21324"/>
                  <a:pt x="12312" y="21214"/>
                </a:cubicBezTo>
                <a:cubicBezTo>
                  <a:pt x="12381" y="21104"/>
                  <a:pt x="12381" y="20934"/>
                  <a:pt x="12381" y="20593"/>
                </a:cubicBezTo>
                <a:lnTo>
                  <a:pt x="12381" y="13727"/>
                </a:lnTo>
                <a:cubicBezTo>
                  <a:pt x="15730" y="14452"/>
                  <a:pt x="16999" y="17906"/>
                  <a:pt x="17777" y="20786"/>
                </a:cubicBezTo>
                <a:cubicBezTo>
                  <a:pt x="17848" y="21049"/>
                  <a:pt x="17883" y="21180"/>
                  <a:pt x="17944" y="21244"/>
                </a:cubicBezTo>
                <a:cubicBezTo>
                  <a:pt x="18005" y="21308"/>
                  <a:pt x="18089" y="21307"/>
                  <a:pt x="18256" y="21307"/>
                </a:cubicBezTo>
                <a:lnTo>
                  <a:pt x="21087" y="21307"/>
                </a:lnTo>
                <a:cubicBezTo>
                  <a:pt x="21320" y="21307"/>
                  <a:pt x="21436" y="21307"/>
                  <a:pt x="21509" y="21170"/>
                </a:cubicBezTo>
                <a:cubicBezTo>
                  <a:pt x="21581" y="21034"/>
                  <a:pt x="21584" y="20866"/>
                  <a:pt x="21524" y="20557"/>
                </a:cubicBezTo>
                <a:cubicBezTo>
                  <a:pt x="20791" y="16768"/>
                  <a:pt x="18890" y="12216"/>
                  <a:pt x="16162" y="10663"/>
                </a:cubicBezTo>
                <a:cubicBezTo>
                  <a:pt x="16162" y="10663"/>
                  <a:pt x="16162" y="10663"/>
                  <a:pt x="16163" y="10662"/>
                </a:cubicBezTo>
                <a:cubicBezTo>
                  <a:pt x="18174" y="9126"/>
                  <a:pt x="20415" y="5081"/>
                  <a:pt x="21068" y="790"/>
                </a:cubicBezTo>
                <a:cubicBezTo>
                  <a:pt x="21120" y="452"/>
                  <a:pt x="21137" y="280"/>
                  <a:pt x="21064" y="140"/>
                </a:cubicBezTo>
                <a:cubicBezTo>
                  <a:pt x="20991" y="0"/>
                  <a:pt x="20870" y="0"/>
                  <a:pt x="20627" y="0"/>
                </a:cubicBezTo>
                <a:lnTo>
                  <a:pt x="17895" y="0"/>
                </a:lnTo>
                <a:cubicBezTo>
                  <a:pt x="17709" y="0"/>
                  <a:pt x="17616" y="0"/>
                  <a:pt x="17551" y="76"/>
                </a:cubicBezTo>
                <a:cubicBezTo>
                  <a:pt x="17486" y="152"/>
                  <a:pt x="17459" y="301"/>
                  <a:pt x="17404" y="598"/>
                </a:cubicBezTo>
                <a:cubicBezTo>
                  <a:pt x="16784" y="4027"/>
                  <a:pt x="14838" y="7769"/>
                  <a:pt x="12381" y="8451"/>
                </a:cubicBezTo>
                <a:lnTo>
                  <a:pt x="12381" y="756"/>
                </a:lnTo>
                <a:cubicBezTo>
                  <a:pt x="12381" y="400"/>
                  <a:pt x="12381" y="221"/>
                  <a:pt x="12310" y="111"/>
                </a:cubicBezTo>
                <a:cubicBezTo>
                  <a:pt x="12239" y="0"/>
                  <a:pt x="12124" y="0"/>
                  <a:pt x="11895" y="0"/>
                </a:cubicBezTo>
                <a:lnTo>
                  <a:pt x="9231" y="0"/>
                </a:lnTo>
                <a:cubicBezTo>
                  <a:pt x="9002" y="0"/>
                  <a:pt x="8888" y="0"/>
                  <a:pt x="8817" y="111"/>
                </a:cubicBezTo>
                <a:cubicBezTo>
                  <a:pt x="8746" y="222"/>
                  <a:pt x="8746" y="400"/>
                  <a:pt x="8746" y="756"/>
                </a:cubicBezTo>
                <a:lnTo>
                  <a:pt x="8746" y="14641"/>
                </a:lnTo>
                <a:cubicBezTo>
                  <a:pt x="6205" y="13859"/>
                  <a:pt x="4009" y="8054"/>
                  <a:pt x="3664" y="719"/>
                </a:cubicBezTo>
                <a:cubicBezTo>
                  <a:pt x="3647" y="375"/>
                  <a:pt x="3639" y="202"/>
                  <a:pt x="3569" y="101"/>
                </a:cubicBezTo>
                <a:cubicBezTo>
                  <a:pt x="3499" y="0"/>
                  <a:pt x="3390" y="0"/>
                  <a:pt x="3173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"/>
          <p:cNvSpPr txBox="1"/>
          <p:nvPr>
            <p:ph type="title"/>
          </p:nvPr>
        </p:nvSpPr>
        <p:spPr>
          <a:xfrm>
            <a:off x="1999417" y="2057855"/>
            <a:ext cx="8193166" cy="182819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i="0" lang="ru-RU" sz="5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Не забываем отмечаться на занятии :)</a:t>
            </a:r>
            <a:endParaRPr b="0" i="0" sz="5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5. onDraw(): Path</a:t>
            </a:r>
            <a:endParaRPr/>
          </a:p>
        </p:txBody>
      </p:sp>
      <p:pic>
        <p:nvPicPr>
          <p:cNvPr descr="A white background with black dots&#10;&#10;Description automatically generated" id="459" name="Google Shape;459;p20"/>
          <p:cNvPicPr preferRelativeResize="0"/>
          <p:nvPr/>
        </p:nvPicPr>
        <p:blipFill rotWithShape="1">
          <a:blip r:embed="rId3">
            <a:alphaModFix/>
          </a:blip>
          <a:srcRect b="0" l="0" r="64178" t="0"/>
          <a:stretch/>
        </p:blipFill>
        <p:spPr>
          <a:xfrm>
            <a:off x="1859504" y="1980914"/>
            <a:ext cx="4451649" cy="250896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0"/>
          <p:cNvSpPr txBox="1"/>
          <p:nvPr/>
        </p:nvSpPr>
        <p:spPr>
          <a:xfrm>
            <a:off x="638688" y="6165850"/>
            <a:ext cx="87062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🎥 Александра Серебренникова: </a:t>
            </a:r>
            <a:r>
              <a:rPr b="0" i="0" lang="ru-RU" sz="1400" u="sng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Custom View. Теория. Обзор API и принципов создания 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background with black dots&#10;&#10;Description automatically generated" id="461" name="Google Shape;461;p20"/>
          <p:cNvPicPr preferRelativeResize="0"/>
          <p:nvPr/>
        </p:nvPicPr>
        <p:blipFill rotWithShape="1">
          <a:blip r:embed="rId3">
            <a:alphaModFix/>
          </a:blip>
          <a:srcRect b="0" l="86614" r="0" t="0"/>
          <a:stretch/>
        </p:blipFill>
        <p:spPr>
          <a:xfrm>
            <a:off x="8122022" y="2077351"/>
            <a:ext cx="2017060" cy="304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5. onDraw(): нюансы</a:t>
            </a:r>
            <a:endParaRPr/>
          </a:p>
        </p:txBody>
      </p:sp>
      <p:sp>
        <p:nvSpPr>
          <p:cNvPr id="467" name="Google Shape;467;p21"/>
          <p:cNvSpPr txBox="1"/>
          <p:nvPr/>
        </p:nvSpPr>
        <p:spPr>
          <a:xfrm>
            <a:off x="677334" y="1958194"/>
            <a:ext cx="4879862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Может вызываться </a:t>
            </a:r>
            <a:r>
              <a:rPr b="0" i="0" lang="ru-RU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очень</a:t>
            </a: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часто: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нельзя</a:t>
            </a: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выполнять долгие операции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не стоит </a:t>
            </a: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создавать объекты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468" name="Google Shape;4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058" y="4132379"/>
            <a:ext cx="8023884" cy="1554032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6. invalidate() и requestLayout()</a:t>
            </a:r>
            <a:endParaRPr/>
          </a:p>
        </p:txBody>
      </p:sp>
      <p:sp>
        <p:nvSpPr>
          <p:cNvPr id="474" name="Google Shape;474;p22"/>
          <p:cNvSpPr txBox="1"/>
          <p:nvPr/>
        </p:nvSpPr>
        <p:spPr>
          <a:xfrm>
            <a:off x="677334" y="2814471"/>
            <a:ext cx="795567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invalidate()</a:t>
            </a: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только перерисовка, без пересчёта размеров и положения (например, когда только поменять цвет)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requestLayout()</a:t>
            </a: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полный цикл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fecycle " id="475" name="Google Shape;4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8206" y="2012051"/>
            <a:ext cx="2743794" cy="4845949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3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Recap</a:t>
            </a:r>
            <a:endParaRPr/>
          </a:p>
        </p:txBody>
      </p:sp>
      <p:pic>
        <p:nvPicPr>
          <p:cNvPr descr="parent-child-measure.jpg" id="481" name="Google Shape;4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144" y="1957604"/>
            <a:ext cx="3268561" cy="294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ent-child-draw.jpg" id="482" name="Google Shape;48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0307" y="1361417"/>
            <a:ext cx="2810206" cy="4135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3"/>
          <p:cNvGrpSpPr/>
          <p:nvPr/>
        </p:nvGrpSpPr>
        <p:grpSpPr>
          <a:xfrm>
            <a:off x="4267201" y="1727200"/>
            <a:ext cx="2482610" cy="3173195"/>
            <a:chOff x="4267201" y="1727200"/>
            <a:chExt cx="2482610" cy="3173195"/>
          </a:xfrm>
        </p:grpSpPr>
        <p:pic>
          <p:nvPicPr>
            <p:cNvPr descr="parent-child-layout.jpg" id="484" name="Google Shape;484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67201" y="1727200"/>
              <a:ext cx="2156464" cy="3173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23"/>
            <p:cNvSpPr txBox="1"/>
            <p:nvPr/>
          </p:nvSpPr>
          <p:spPr>
            <a:xfrm>
              <a:off x="6183630" y="3121221"/>
              <a:ext cx="56618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Layout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6" name="Google Shape;486;p23"/>
          <p:cNvCxnSpPr>
            <a:stCxn id="481" idx="3"/>
            <a:endCxn id="484" idx="1"/>
          </p:cNvCxnSpPr>
          <p:nvPr/>
        </p:nvCxnSpPr>
        <p:spPr>
          <a:xfrm flipH="1" rot="10800000">
            <a:off x="3568705" y="3313800"/>
            <a:ext cx="698400" cy="115200"/>
          </a:xfrm>
          <a:prstGeom prst="straightConnector1">
            <a:avLst/>
          </a:prstGeom>
          <a:noFill/>
          <a:ln cap="flat" cmpd="sng" w="9525">
            <a:solidFill>
              <a:srgbClr val="0073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7" name="Google Shape;487;p23"/>
          <p:cNvCxnSpPr>
            <a:stCxn id="485" idx="3"/>
            <a:endCxn id="482" idx="1"/>
          </p:cNvCxnSpPr>
          <p:nvPr/>
        </p:nvCxnSpPr>
        <p:spPr>
          <a:xfrm>
            <a:off x="6749811" y="3244332"/>
            <a:ext cx="840600" cy="184800"/>
          </a:xfrm>
          <a:prstGeom prst="straightConnector1">
            <a:avLst/>
          </a:prstGeom>
          <a:noFill/>
          <a:ln cap="flat" cmpd="sng" w="9525">
            <a:solidFill>
              <a:srgbClr val="0073F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lifecycle " id="488" name="Google Shape;48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8206" y="2012051"/>
            <a:ext cx="2743794" cy="4845949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4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Showtime: wave view</a:t>
            </a:r>
            <a:endParaRPr/>
          </a:p>
        </p:txBody>
      </p:sp>
      <p:pic>
        <p:nvPicPr>
          <p:cNvPr descr="A screenshot of a music sound wave&#10;&#10;Description automatically generated" id="494" name="Google Shape;494;p24"/>
          <p:cNvPicPr preferRelativeResize="0"/>
          <p:nvPr/>
        </p:nvPicPr>
        <p:blipFill rotWithShape="1">
          <a:blip r:embed="rId3">
            <a:alphaModFix/>
          </a:blip>
          <a:srcRect b="7031" l="2490" r="1630" t="8839"/>
          <a:stretch/>
        </p:blipFill>
        <p:spPr>
          <a:xfrm>
            <a:off x="2802193" y="2627671"/>
            <a:ext cx="6587613" cy="1602658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4"/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💻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Материалы</a:t>
            </a:r>
            <a:endParaRPr/>
          </a:p>
        </p:txBody>
      </p:sp>
      <p:pic>
        <p:nvPicPr>
          <p:cNvPr descr="A screenshot of a phone&#10;&#10;Description automatically generated" id="501" name="Google Shape;501;p30"/>
          <p:cNvPicPr preferRelativeResize="0"/>
          <p:nvPr/>
        </p:nvPicPr>
        <p:blipFill rotWithShape="1">
          <a:blip r:embed="rId3">
            <a:alphaModFix/>
          </a:blip>
          <a:srcRect b="980" l="5030" r="2317" t="1960"/>
          <a:stretch/>
        </p:blipFill>
        <p:spPr>
          <a:xfrm>
            <a:off x="8786258" y="822234"/>
            <a:ext cx="2728408" cy="521956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0"/>
          <p:cNvSpPr txBox="1"/>
          <p:nvPr/>
        </p:nvSpPr>
        <p:spPr>
          <a:xfrm>
            <a:off x="677334" y="2767280"/>
            <a:ext cx="760657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📄 Android Developer: </a:t>
            </a:r>
            <a:r>
              <a:rPr b="0" i="0" lang="ru-RU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Graphics in Compose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🎥 </a:t>
            </a:r>
            <a:r>
              <a:rPr b="0" i="0" lang="ru-RU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Drawing in Compose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🎥 Anroid Dev Summit: </a:t>
            </a:r>
            <a:r>
              <a:rPr b="0" i="0" lang="ru-RU" sz="2000" u="sng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Custom layouts and graphics in Compose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p31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cap="flat" cmpd="sng" w="12700">
            <a:solidFill>
              <a:srgbClr val="E1E1E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p31"/>
          <p:cNvSpPr/>
          <p:nvPr/>
        </p:nvSpPr>
        <p:spPr>
          <a:xfrm>
            <a:off x="8006999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9" name="Google Shape;509;p31"/>
          <p:cNvSpPr/>
          <p:nvPr/>
        </p:nvSpPr>
        <p:spPr>
          <a:xfrm>
            <a:off x="4747358" y="317275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b="0" i="0" sz="18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0" name="Google Shape;510;p31"/>
          <p:cNvSpPr/>
          <p:nvPr/>
        </p:nvSpPr>
        <p:spPr>
          <a:xfrm>
            <a:off x="1487720" y="315787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1"/>
          <p:cNvSpPr txBox="1"/>
          <p:nvPr/>
        </p:nvSpPr>
        <p:spPr>
          <a:xfrm>
            <a:off x="1449083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Custom view</a:t>
            </a:r>
            <a:endParaRPr b="0" i="0" sz="2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1"/>
          <p:cNvSpPr txBox="1"/>
          <p:nvPr/>
        </p:nvSpPr>
        <p:spPr>
          <a:xfrm>
            <a:off x="4747358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Анимации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1"/>
          <p:cNvSpPr txBox="1"/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Вы находитесь здесь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8006999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Касания и жесты</a:t>
            </a:r>
            <a:endParaRPr b="0" i="0" sz="2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2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Анимации</a:t>
            </a:r>
            <a:endParaRPr/>
          </a:p>
        </p:txBody>
      </p:sp>
      <p:sp>
        <p:nvSpPr>
          <p:cNvPr id="520" name="Google Shape;520;p32"/>
          <p:cNvSpPr txBox="1"/>
          <p:nvPr/>
        </p:nvSpPr>
        <p:spPr>
          <a:xfrm>
            <a:off x="677334" y="1687701"/>
            <a:ext cx="3583032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ViewAnimation</a:t>
            </a:r>
            <a:endParaRPr b="0" i="0" sz="2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ValueAnimator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ObjectAnimator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ViewPropertyAnimator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DynamicAnimation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Transitions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MotionLayout</a:t>
            </a:r>
            <a:endParaRPr b="0" i="0" sz="2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Drawable animation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Lottie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33"/>
          <p:cNvPicPr preferRelativeResize="0"/>
          <p:nvPr/>
        </p:nvPicPr>
        <p:blipFill rotWithShape="1">
          <a:blip r:embed="rId3">
            <a:alphaModFix amt="35000"/>
          </a:blip>
          <a:srcRect b="9239" l="0" r="23013" t="4670"/>
          <a:stretch/>
        </p:blipFill>
        <p:spPr>
          <a:xfrm>
            <a:off x="5208815" y="0"/>
            <a:ext cx="727051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3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View animation</a:t>
            </a:r>
            <a:endParaRPr/>
          </a:p>
        </p:txBody>
      </p:sp>
      <p:sp>
        <p:nvSpPr>
          <p:cNvPr id="527" name="Google Shape;527;p33"/>
          <p:cNvSpPr txBox="1"/>
          <p:nvPr/>
        </p:nvSpPr>
        <p:spPr>
          <a:xfrm>
            <a:off x="607875" y="2967335"/>
            <a:ext cx="460094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меняет отображение, но не состояние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мало возможностей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требует много кода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528" name="Google Shape;52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2210" y="1755775"/>
            <a:ext cx="5922920" cy="33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Animator</a:t>
            </a:r>
            <a:endParaRPr/>
          </a:p>
        </p:txBody>
      </p:sp>
      <p:pic>
        <p:nvPicPr>
          <p:cNvPr descr="A diagram of an animation&#10;&#10;Description automatically generated" id="534" name="Google Shape;53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311" y="2290536"/>
            <a:ext cx="8284355" cy="387531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4"/>
          <p:cNvSpPr txBox="1"/>
          <p:nvPr/>
        </p:nvSpPr>
        <p:spPr>
          <a:xfrm>
            <a:off x="677334" y="1609917"/>
            <a:ext cx="62856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Базовый фреймворк для большинства анимаций view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3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cap="flat" cmpd="sng" w="12700">
            <a:solidFill>
              <a:srgbClr val="E1E1E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3"/>
          <p:cNvSpPr/>
          <p:nvPr/>
        </p:nvSpPr>
        <p:spPr>
          <a:xfrm>
            <a:off x="8006999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" name="Google Shape;316;p3"/>
          <p:cNvSpPr/>
          <p:nvPr/>
        </p:nvSpPr>
        <p:spPr>
          <a:xfrm>
            <a:off x="4747358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b="0" i="0" sz="18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7" name="Google Shape;317;p3"/>
          <p:cNvSpPr/>
          <p:nvPr/>
        </p:nvSpPr>
        <p:spPr>
          <a:xfrm>
            <a:off x="1487720" y="315787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"/>
          <p:cNvSpPr txBox="1"/>
          <p:nvPr/>
        </p:nvSpPr>
        <p:spPr>
          <a:xfrm>
            <a:off x="1449083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Custom view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"/>
          <p:cNvSpPr txBox="1"/>
          <p:nvPr/>
        </p:nvSpPr>
        <p:spPr>
          <a:xfrm>
            <a:off x="4747358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Анимации</a:t>
            </a:r>
            <a:endParaRPr b="0" i="0" sz="2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"/>
          <p:cNvSpPr txBox="1"/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Вы находитесь здесь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21" name="Google Shape;321;p3"/>
          <p:cNvSpPr txBox="1"/>
          <p:nvPr/>
        </p:nvSpPr>
        <p:spPr>
          <a:xfrm>
            <a:off x="8006999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Касания и жесты</a:t>
            </a:r>
            <a:endParaRPr b="0" i="0" sz="2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/>
          <p:nvPr/>
        </p:nvSpPr>
        <p:spPr>
          <a:xfrm>
            <a:off x="4131130" y="0"/>
            <a:ext cx="806087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5"/>
          <p:cNvSpPr txBox="1"/>
          <p:nvPr>
            <p:ph type="title"/>
          </p:nvPr>
        </p:nvSpPr>
        <p:spPr>
          <a:xfrm>
            <a:off x="563031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ValueAnimator</a:t>
            </a:r>
            <a:endParaRPr/>
          </a:p>
        </p:txBody>
      </p:sp>
      <p:sp>
        <p:nvSpPr>
          <p:cNvPr id="542" name="Google Shape;542;p35"/>
          <p:cNvSpPr txBox="1"/>
          <p:nvPr/>
        </p:nvSpPr>
        <p:spPr>
          <a:xfrm>
            <a:off x="439194" y="2674947"/>
            <a:ext cx="3691935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много возможностей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много кода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базовый механизм для многих анимаций view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 shot of a computer program&#10;&#10;Description automatically generated" id="543" name="Google Shape;5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229" y="415290"/>
            <a:ext cx="7772400" cy="583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"/>
          <p:cNvSpPr/>
          <p:nvPr/>
        </p:nvSpPr>
        <p:spPr>
          <a:xfrm>
            <a:off x="4131130" y="0"/>
            <a:ext cx="806087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6"/>
          <p:cNvSpPr txBox="1"/>
          <p:nvPr>
            <p:ph type="title"/>
          </p:nvPr>
        </p:nvSpPr>
        <p:spPr>
          <a:xfrm>
            <a:off x="393464" y="528863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AnimatorSet</a:t>
            </a:r>
            <a:endParaRPr/>
          </a:p>
        </p:txBody>
      </p:sp>
      <p:sp>
        <p:nvSpPr>
          <p:cNvPr id="550" name="Google Shape;550;p36"/>
          <p:cNvSpPr txBox="1"/>
          <p:nvPr/>
        </p:nvSpPr>
        <p:spPr>
          <a:xfrm>
            <a:off x="393464" y="2613392"/>
            <a:ext cx="328041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одновременное проигрывание нескольких Animator-анимаций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работает со всеми Animator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 shot of a computer program&#10;&#10;Description automatically generated" id="551" name="Google Shape;5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229" y="415290"/>
            <a:ext cx="7772400" cy="5837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6"/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💻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/>
          <p:nvPr>
            <p:ph type="title"/>
          </p:nvPr>
        </p:nvSpPr>
        <p:spPr>
          <a:xfrm>
            <a:off x="677334" y="528863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Как работает Animator</a:t>
            </a:r>
            <a:endParaRPr/>
          </a:p>
        </p:txBody>
      </p:sp>
      <p:sp>
        <p:nvSpPr>
          <p:cNvPr id="558" name="Google Shape;558;p37"/>
          <p:cNvSpPr txBox="1"/>
          <p:nvPr/>
        </p:nvSpPr>
        <p:spPr>
          <a:xfrm>
            <a:off x="673118" y="3652419"/>
            <a:ext cx="10642582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Абстрактное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время представляем как значение от 0 до 1, где 0 – начало анимации, 1 – конец. </a:t>
            </a:r>
            <a:r>
              <a:rPr b="0" i="0" lang="ru-RU" sz="1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TimeInterpolator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определяет </a:t>
            </a:r>
            <a:r>
              <a:rPr b="0" i="1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скорость течения времени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f(t)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где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значение для линейного течения времени: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LinearInterpolator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f(t) = 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AccelerateInterpolator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f(t) = t^2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b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момент времени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нужно посчитать значение для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t=0.25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Значение считается с помощью </a:t>
            </a:r>
            <a:r>
              <a:rPr b="0" i="0" lang="ru-RU" sz="1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TypeEvaluator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вычисляет значение для указанного момента времени.</a:t>
            </a:r>
            <a:b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Например, для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ValueAnimator.ofInt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будет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(x2 – x1) * t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A screenshot of a computer code&#10;&#10;Description automatically generated" id="559" name="Google Shape;55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18" y="1371362"/>
            <a:ext cx="8422198" cy="20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7"/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💻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Интерполяторы</a:t>
            </a:r>
            <a:endParaRPr/>
          </a:p>
        </p:txBody>
      </p:sp>
      <p:pic>
        <p:nvPicPr>
          <p:cNvPr id="566" name="Google Shape;56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433" y="1553561"/>
            <a:ext cx="2453918" cy="4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5398" y="1553561"/>
            <a:ext cx="2453917" cy="4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6372" y="1553561"/>
            <a:ext cx="2453918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9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ObjectAnimator</a:t>
            </a:r>
            <a:endParaRPr/>
          </a:p>
        </p:txBody>
      </p:sp>
      <p:pic>
        <p:nvPicPr>
          <p:cNvPr id="574" name="Google Shape;5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704" y="1673813"/>
            <a:ext cx="9411969" cy="93875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9"/>
          <p:cNvSpPr txBox="1"/>
          <p:nvPr/>
        </p:nvSpPr>
        <p:spPr>
          <a:xfrm>
            <a:off x="677334" y="3860748"/>
            <a:ext cx="7967383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меньше кода для наиболее распространённых случаев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изменяемое свойство можно указать через константу или строковое название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если задавать свойство через строку, то с помощью рефлексии будет искать get/set методы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-up of a document&#10;&#10;Description automatically generated" id="576" name="Google Shape;57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1370" y="3643546"/>
            <a:ext cx="1803575" cy="24995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7" name="Google Shape;577;p39"/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💻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ViewPropertyAnimator</a:t>
            </a:r>
            <a:endParaRPr/>
          </a:p>
        </p:txBody>
      </p:sp>
      <p:sp>
        <p:nvSpPr>
          <p:cNvPr id="583" name="Google Shape;583;p40"/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💻</a:t>
            </a:r>
            <a:endParaRPr/>
          </a:p>
        </p:txBody>
      </p:sp>
      <p:sp>
        <p:nvSpPr>
          <p:cNvPr id="584" name="Google Shape;584;p40"/>
          <p:cNvSpPr txBox="1"/>
          <p:nvPr/>
        </p:nvSpPr>
        <p:spPr>
          <a:xfrm>
            <a:off x="1183217" y="4333654"/>
            <a:ext cx="665118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удобнее делать несколько анимаций на одну view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только стандартные свойства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после запуска нельзя повлиять</a:t>
            </a:r>
            <a:endParaRPr/>
          </a:p>
        </p:txBody>
      </p:sp>
      <p:pic>
        <p:nvPicPr>
          <p:cNvPr id="585" name="Google Shape;58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217" y="1993251"/>
            <a:ext cx="7637537" cy="168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1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Советы</a:t>
            </a:r>
            <a:endParaRPr/>
          </a:p>
        </p:txBody>
      </p:sp>
      <p:sp>
        <p:nvSpPr>
          <p:cNvPr id="591" name="Google Shape;591;p41"/>
          <p:cNvSpPr txBox="1"/>
          <p:nvPr/>
        </p:nvSpPr>
        <p:spPr>
          <a:xfrm>
            <a:off x="677334" y="1997839"/>
            <a:ext cx="10235494" cy="143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Что использовать?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ViewPropertyAnimator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если простой общий случай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ObjectAnimator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основной кандидат, если для </a:t>
            </a: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ViewPropertyAnimator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нет нужных методов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ValueAnimator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нужна кастомизация, не доступная через </a:t>
            </a: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ObjectAnimator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2" name="Google Shape;592;p41"/>
          <p:cNvSpPr txBox="1"/>
          <p:nvPr/>
        </p:nvSpPr>
        <p:spPr>
          <a:xfrm>
            <a:off x="677334" y="4140925"/>
            <a:ext cx="5650906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Стоит </a:t>
            </a:r>
            <a:r>
              <a:rPr b="0" i="0" lang="ru-RU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прекращать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анимации при закрытии экрана: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Activity.onStop()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Fragment.onStop()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View.onDetachFromWindow()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LayoutTransition</a:t>
            </a:r>
            <a:endParaRPr/>
          </a:p>
        </p:txBody>
      </p:sp>
      <p:sp>
        <p:nvSpPr>
          <p:cNvPr id="598" name="Google Shape;598;p42"/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💻</a:t>
            </a:r>
            <a:endParaRPr/>
          </a:p>
        </p:txBody>
      </p:sp>
      <p:sp>
        <p:nvSpPr>
          <p:cNvPr id="599" name="Google Shape;599;p42"/>
          <p:cNvSpPr txBox="1"/>
          <p:nvPr/>
        </p:nvSpPr>
        <p:spPr>
          <a:xfrm>
            <a:off x="677334" y="1988820"/>
            <a:ext cx="1013187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анимирует базовые изменения внутри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0" marL="9858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добавление элемента</a:t>
            </a:r>
            <a:endParaRPr/>
          </a:p>
          <a:p>
            <a:pPr indent="-342900" lvl="0" marL="9858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удаление элемента</a:t>
            </a:r>
            <a:endParaRPr/>
          </a:p>
          <a:p>
            <a:pPr indent="-342900" lvl="0" marL="9858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изменение размеров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работает на основе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ValueAnimator</a:t>
            </a:r>
            <a:endParaRPr b="0" i="0" sz="2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включается через </a:t>
            </a:r>
            <a:r>
              <a:rPr b="0" i="0" lang="ru-RU" sz="24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android:animateLayoutChanges=“true”</a:t>
            </a:r>
            <a:r>
              <a:rPr b="0" i="0" lang="ru-RU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или </a:t>
            </a:r>
            <a:r>
              <a:rPr b="0" i="0" lang="ru-RU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root.setLayoutTransition(LayoutTransition())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43"/>
          <p:cNvPicPr preferRelativeResize="0"/>
          <p:nvPr/>
        </p:nvPicPr>
        <p:blipFill rotWithShape="1">
          <a:blip r:embed="rId3">
            <a:alphaModFix amt="35000"/>
          </a:blip>
          <a:srcRect b="9239" l="0" r="23013" t="4670"/>
          <a:stretch/>
        </p:blipFill>
        <p:spPr>
          <a:xfrm>
            <a:off x="6890657" y="-2358"/>
            <a:ext cx="67316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3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Transition Framework</a:t>
            </a:r>
            <a:endParaRPr/>
          </a:p>
        </p:txBody>
      </p:sp>
      <p:sp>
        <p:nvSpPr>
          <p:cNvPr id="606" name="Google Shape;606;p43"/>
          <p:cNvSpPr txBox="1"/>
          <p:nvPr/>
        </p:nvSpPr>
        <p:spPr>
          <a:xfrm>
            <a:off x="677334" y="4370602"/>
            <a:ext cx="6066366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более гибкий способ настройки анимаций изменений в контейнере (и самого контейнера)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вводит понятие </a:t>
            </a:r>
            <a:r>
              <a:rPr b="0" i="0" lang="ru-RU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сцен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(Scene) и </a:t>
            </a:r>
            <a:r>
              <a:rPr b="0" i="0" lang="ru-RU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переходов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(Transition)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omputer screen shot of a computer screen&#10;&#10;Description automatically generated" id="607" name="Google Shape;60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34" y="2030899"/>
            <a:ext cx="6066366" cy="124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rectangular grid with white squares&#10;&#10;Description automatically generated with medium confidence" id="608" name="Google Shape;60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6084" y="2114138"/>
            <a:ext cx="4322832" cy="262972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3"/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💻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4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Window Transition</a:t>
            </a:r>
            <a:endParaRPr/>
          </a:p>
        </p:txBody>
      </p:sp>
      <p:pic>
        <p:nvPicPr>
          <p:cNvPr id="615" name="Google Shape;61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4478" y="571500"/>
            <a:ext cx="3394630" cy="5594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diagram of a diagram&#10;&#10;Description automatically generated" id="616" name="Google Shape;616;p44"/>
          <p:cNvPicPr preferRelativeResize="0"/>
          <p:nvPr/>
        </p:nvPicPr>
        <p:blipFill rotWithShape="1">
          <a:blip r:embed="rId4">
            <a:alphaModFix/>
          </a:blip>
          <a:srcRect b="0" l="0" r="0" t="13630"/>
          <a:stretch/>
        </p:blipFill>
        <p:spPr>
          <a:xfrm>
            <a:off x="677334" y="3014484"/>
            <a:ext cx="6119385" cy="3151366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7" name="Google Shape;617;p44"/>
          <p:cNvSpPr txBox="1"/>
          <p:nvPr/>
        </p:nvSpPr>
        <p:spPr>
          <a:xfrm>
            <a:off x="677334" y="1990771"/>
            <a:ext cx="54713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Переходы между экранами (Activity, Fragment)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 amt="35000"/>
          </a:blip>
          <a:srcRect b="9239" l="0" r="23013" t="4670"/>
          <a:stretch/>
        </p:blipFill>
        <p:spPr>
          <a:xfrm>
            <a:off x="6096000" y="0"/>
            <a:ext cx="646496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Custom view</a:t>
            </a:r>
            <a:endParaRPr/>
          </a:p>
        </p:txBody>
      </p:sp>
      <p:sp>
        <p:nvSpPr>
          <p:cNvPr id="328" name="Google Shape;328;p4"/>
          <p:cNvSpPr txBox="1"/>
          <p:nvPr/>
        </p:nvSpPr>
        <p:spPr>
          <a:xfrm>
            <a:off x="677334" y="2619582"/>
            <a:ext cx="514391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Когда нужны?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Когда не хватает возможностей стандартных компонентов Android: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специфичная вёрстка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особая обработка нажатий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phone&#10;&#10;Description automatically generated" id="329" name="Google Shape;3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5834" y="378925"/>
            <a:ext cx="2713286" cy="45070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music sound wave&#10;&#10;Description automatically generated" id="330" name="Google Shape;330;p4"/>
          <p:cNvPicPr preferRelativeResize="0"/>
          <p:nvPr/>
        </p:nvPicPr>
        <p:blipFill rotWithShape="1">
          <a:blip r:embed="rId5">
            <a:alphaModFix/>
          </a:blip>
          <a:srcRect b="7031" l="2490" r="1630" t="8839"/>
          <a:stretch/>
        </p:blipFill>
        <p:spPr>
          <a:xfrm>
            <a:off x="6514471" y="5057206"/>
            <a:ext cx="5532685" cy="1346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phone&#10;&#10;Description automatically generated" id="331" name="Google Shape;33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05030" y="314532"/>
            <a:ext cx="281940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45"/>
          <p:cNvPicPr preferRelativeResize="0"/>
          <p:nvPr/>
        </p:nvPicPr>
        <p:blipFill rotWithShape="1">
          <a:blip r:embed="rId3">
            <a:alphaModFix/>
          </a:blip>
          <a:srcRect b="18972" l="26836" r="19876" t="19136"/>
          <a:stretch/>
        </p:blipFill>
        <p:spPr>
          <a:xfrm>
            <a:off x="7598228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5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Motion Layout</a:t>
            </a:r>
            <a:endParaRPr/>
          </a:p>
        </p:txBody>
      </p:sp>
      <p:sp>
        <p:nvSpPr>
          <p:cNvPr id="624" name="Google Shape;624;p45"/>
          <p:cNvSpPr txBox="1"/>
          <p:nvPr/>
        </p:nvSpPr>
        <p:spPr>
          <a:xfrm>
            <a:off x="677334" y="1486829"/>
            <a:ext cx="7499362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анимации со сложными зависимостями между view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задаются сцены – состояния до и после анимации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студии есть графический конструктор, xml генерируется автоматически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625" name="Google Shape;62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195" y="3369020"/>
            <a:ext cx="2467142" cy="30096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urple and white rectangle&#10;&#10;Description automatically generated" id="626" name="Google Shape;62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3052" y="479349"/>
            <a:ext cx="2941614" cy="589930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6"/>
          <p:cNvSpPr txBox="1"/>
          <p:nvPr>
            <p:ph type="title"/>
          </p:nvPr>
        </p:nvSpPr>
        <p:spPr>
          <a:xfrm>
            <a:off x="628347" y="545191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Motion Layout</a:t>
            </a:r>
            <a:endParaRPr/>
          </a:p>
        </p:txBody>
      </p:sp>
      <p:sp>
        <p:nvSpPr>
          <p:cNvPr id="632" name="Google Shape;632;p46"/>
          <p:cNvSpPr txBox="1"/>
          <p:nvPr/>
        </p:nvSpPr>
        <p:spPr>
          <a:xfrm>
            <a:off x="3081642" y="6005032"/>
            <a:ext cx="68451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🎥 MAD Skills MotionLayout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	🎥 </a:t>
            </a:r>
            <a:r>
              <a:rPr b="0" i="0" lang="ru-RU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Пример MotionLayout в Compose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633" name="Google Shape;63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9635" y="1441536"/>
            <a:ext cx="9312729" cy="417092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47"/>
          <p:cNvPicPr preferRelativeResize="0"/>
          <p:nvPr/>
        </p:nvPicPr>
        <p:blipFill rotWithShape="1">
          <a:blip r:embed="rId3">
            <a:alphaModFix/>
          </a:blip>
          <a:srcRect b="15145" l="17952" r="7503" t="11073"/>
          <a:stretch/>
        </p:blipFill>
        <p:spPr>
          <a:xfrm>
            <a:off x="6096000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7"/>
          <p:cNvSpPr txBox="1"/>
          <p:nvPr>
            <p:ph type="title"/>
          </p:nvPr>
        </p:nvSpPr>
        <p:spPr>
          <a:xfrm>
            <a:off x="677333" y="692150"/>
            <a:ext cx="9763031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DynamicAnimation: </a:t>
            </a:r>
            <a:br>
              <a:rPr lang="ru-RU"/>
            </a:br>
            <a:r>
              <a:rPr lang="ru-RU"/>
              <a:t>physics-based animations</a:t>
            </a:r>
            <a:endParaRPr/>
          </a:p>
        </p:txBody>
      </p:sp>
      <p:sp>
        <p:nvSpPr>
          <p:cNvPr id="640" name="Google Shape;640;p47"/>
          <p:cNvSpPr txBox="1"/>
          <p:nvPr/>
        </p:nvSpPr>
        <p:spPr>
          <a:xfrm>
            <a:off x="677333" y="2625850"/>
            <a:ext cx="4319210" cy="232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Приближенные к движениям из реального мира.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FlingAnimation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продолжает движение по инерции, постепенно затухает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SpringAnimation</a:t>
            </a: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пружинка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ling.gif" id="641" name="Google Shape;641;p47"/>
          <p:cNvPicPr preferRelativeResize="0"/>
          <p:nvPr/>
        </p:nvPicPr>
        <p:blipFill rotWithShape="1">
          <a:blip r:embed="rId4">
            <a:alphaModFix/>
          </a:blip>
          <a:srcRect b="0" l="13124" r="15173" t="0"/>
          <a:stretch/>
        </p:blipFill>
        <p:spPr>
          <a:xfrm>
            <a:off x="9330806" y="1308445"/>
            <a:ext cx="2376776" cy="4419615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spring.gif" id="642" name="Google Shape;642;p47"/>
          <p:cNvPicPr preferRelativeResize="0"/>
          <p:nvPr/>
        </p:nvPicPr>
        <p:blipFill rotWithShape="1">
          <a:blip r:embed="rId5">
            <a:alphaModFix/>
          </a:blip>
          <a:srcRect b="0" l="13688" r="12733" t="0"/>
          <a:stretch/>
        </p:blipFill>
        <p:spPr>
          <a:xfrm>
            <a:off x="6776358" y="1308446"/>
            <a:ext cx="2438910" cy="4419616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48"/>
          <p:cNvPicPr preferRelativeResize="0"/>
          <p:nvPr/>
        </p:nvPicPr>
        <p:blipFill rotWithShape="1">
          <a:blip r:embed="rId3">
            <a:alphaModFix/>
          </a:blip>
          <a:srcRect b="18972" l="26836" r="19876" t="19136"/>
          <a:stretch/>
        </p:blipFill>
        <p:spPr>
          <a:xfrm>
            <a:off x="5708191" y="0"/>
            <a:ext cx="64838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8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Drawable animation</a:t>
            </a:r>
            <a:endParaRPr/>
          </a:p>
        </p:txBody>
      </p:sp>
      <p:pic>
        <p:nvPicPr>
          <p:cNvPr descr="A computer screen with text&#10;&#10;Description automatically generated" id="649" name="Google Shape;64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667290"/>
            <a:ext cx="5906029" cy="1249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50" name="Google Shape;65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5702" y="4244022"/>
            <a:ext cx="4919416" cy="1417639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</p:pic>
      <p:sp>
        <p:nvSpPr>
          <p:cNvPr id="651" name="Google Shape;651;p48"/>
          <p:cNvSpPr txBox="1"/>
          <p:nvPr/>
        </p:nvSpPr>
        <p:spPr>
          <a:xfrm>
            <a:off x="677334" y="3001360"/>
            <a:ext cx="4856198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задаётся набор картинок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тяжеловесная – нужно хранить и считывать много ресурсов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49"/>
          <p:cNvPicPr preferRelativeResize="0"/>
          <p:nvPr/>
        </p:nvPicPr>
        <p:blipFill rotWithShape="1">
          <a:blip r:embed="rId3">
            <a:alphaModFix/>
          </a:blip>
          <a:srcRect b="23952" l="20384" r="36174" t="18409"/>
          <a:stretch/>
        </p:blipFill>
        <p:spPr>
          <a:xfrm>
            <a:off x="7663543" y="-51150"/>
            <a:ext cx="6096000" cy="69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9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Lottie</a:t>
            </a:r>
            <a:endParaRPr/>
          </a:p>
        </p:txBody>
      </p:sp>
      <p:pic>
        <p:nvPicPr>
          <p:cNvPr descr="A screen shot of a computer code&#10;&#10;Description automatically generated" id="658" name="Google Shape;6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778" y="3428997"/>
            <a:ext cx="5396121" cy="19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3778" y="2228834"/>
            <a:ext cx="5396121" cy="426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and drawn on a jar&#10;&#10;Description automatically generated" id="660" name="Google Shape;66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15928" y="316258"/>
            <a:ext cx="2898738" cy="62254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50"/>
          <p:cNvPicPr preferRelativeResize="0"/>
          <p:nvPr/>
        </p:nvPicPr>
        <p:blipFill rotWithShape="1">
          <a:blip r:embed="rId3">
            <a:alphaModFix amt="35000"/>
          </a:blip>
          <a:srcRect b="9239" l="0" r="23013" t="4670"/>
          <a:stretch/>
        </p:blipFill>
        <p:spPr>
          <a:xfrm>
            <a:off x="6711043" y="0"/>
            <a:ext cx="6731670" cy="6974493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0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Что там в Compose?</a:t>
            </a:r>
            <a:br>
              <a:rPr lang="ru-RU"/>
            </a:br>
            <a:r>
              <a:rPr lang="ru-RU"/>
              <a:t>Анимации</a:t>
            </a:r>
            <a:endParaRPr/>
          </a:p>
        </p:txBody>
      </p:sp>
      <p:sp>
        <p:nvSpPr>
          <p:cNvPr id="667" name="Google Shape;667;p50"/>
          <p:cNvSpPr txBox="1"/>
          <p:nvPr/>
        </p:nvSpPr>
        <p:spPr>
          <a:xfrm>
            <a:off x="671332" y="6146157"/>
            <a:ext cx="38876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📄 Android Developer: </a:t>
            </a:r>
            <a:r>
              <a:rPr b="0" i="0" lang="ru-RU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Animations in Compose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lowchart describing the decision tree for choosing the appropriate animation&#10;API" id="668" name="Google Shape;66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1914" y="1"/>
            <a:ext cx="4609300" cy="6858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Google Shape;673;p51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cap="flat" cmpd="sng" w="12700">
            <a:solidFill>
              <a:srgbClr val="E1E1E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4" name="Google Shape;674;p51"/>
          <p:cNvSpPr/>
          <p:nvPr/>
        </p:nvSpPr>
        <p:spPr>
          <a:xfrm>
            <a:off x="8006999" y="317275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75" name="Google Shape;675;p51"/>
          <p:cNvSpPr/>
          <p:nvPr/>
        </p:nvSpPr>
        <p:spPr>
          <a:xfrm>
            <a:off x="4747358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b="0" i="0" sz="18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76" name="Google Shape;676;p51"/>
          <p:cNvSpPr/>
          <p:nvPr/>
        </p:nvSpPr>
        <p:spPr>
          <a:xfrm>
            <a:off x="1487720" y="315787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1"/>
          <p:cNvSpPr txBox="1"/>
          <p:nvPr/>
        </p:nvSpPr>
        <p:spPr>
          <a:xfrm>
            <a:off x="1449083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Custom view</a:t>
            </a:r>
            <a:endParaRPr b="0" i="0" sz="2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1"/>
          <p:cNvSpPr txBox="1"/>
          <p:nvPr/>
        </p:nvSpPr>
        <p:spPr>
          <a:xfrm>
            <a:off x="4747358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Анимации</a:t>
            </a:r>
            <a:endParaRPr b="0" i="0" sz="2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51"/>
          <p:cNvSpPr txBox="1"/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Вы находитесь здесь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80" name="Google Shape;680;p51"/>
          <p:cNvSpPr txBox="1"/>
          <p:nvPr/>
        </p:nvSpPr>
        <p:spPr>
          <a:xfrm>
            <a:off x="8006999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Касания и жесты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2"/>
          <p:cNvSpPr txBox="1"/>
          <p:nvPr>
            <p:ph type="title"/>
          </p:nvPr>
        </p:nvSpPr>
        <p:spPr>
          <a:xfrm>
            <a:off x="677334" y="692150"/>
            <a:ext cx="83180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MotionEvent</a:t>
            </a:r>
            <a:endParaRPr/>
          </a:p>
        </p:txBody>
      </p:sp>
      <p:sp>
        <p:nvSpPr>
          <p:cNvPr id="686" name="Google Shape;686;p52"/>
          <p:cNvSpPr txBox="1"/>
          <p:nvPr/>
        </p:nvSpPr>
        <p:spPr>
          <a:xfrm>
            <a:off x="746975" y="1519707"/>
            <a:ext cx="590257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MotionEvent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событие касания экрана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любых способов ввода: палец, стилус, мышка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ndle_event.jpg" id="687" name="Google Shape;68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3574" y="2926940"/>
            <a:ext cx="6944851" cy="3189924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5"/>
          <p:cNvSpPr txBox="1"/>
          <p:nvPr>
            <p:ph type="title"/>
          </p:nvPr>
        </p:nvSpPr>
        <p:spPr>
          <a:xfrm>
            <a:off x="677334" y="374072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Мультитач</a:t>
            </a:r>
            <a:endParaRPr/>
          </a:p>
        </p:txBody>
      </p:sp>
      <p:sp>
        <p:nvSpPr>
          <p:cNvPr id="693" name="Google Shape;693;p55"/>
          <p:cNvSpPr txBox="1"/>
          <p:nvPr/>
        </p:nvSpPr>
        <p:spPr>
          <a:xfrm>
            <a:off x="677334" y="1106391"/>
            <a:ext cx="10765431" cy="309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Мультитач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касание одновременно несколькими пальцами.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323332"/>
                </a:solidFill>
                <a:latin typeface="Arial"/>
                <a:ea typeface="Arial"/>
                <a:cs typeface="Arial"/>
                <a:sym typeface="Arial"/>
              </a:rPr>
              <a:t>Для Multi тачей вводятся два новых события:</a:t>
            </a:r>
            <a:endParaRPr/>
          </a:p>
          <a:p>
            <a:pPr indent="-180473" lvl="0" marL="18047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POINTER_DOWN</a:t>
            </a:r>
            <a:r>
              <a:rPr b="0" i="0" lang="ru-RU" sz="1600" u="none" cap="none" strike="noStrike">
                <a:solidFill>
                  <a:srgbClr val="32333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1600" u="none" cap="none" strike="noStrike">
                <a:solidFill>
                  <a:srgbClr val="323332"/>
                </a:solidFill>
                <a:latin typeface="Arial"/>
                <a:ea typeface="Arial"/>
                <a:cs typeface="Arial"/>
                <a:sym typeface="Arial"/>
              </a:rPr>
              <a:t>- прикосновение пальцем</a:t>
            </a:r>
            <a:endParaRPr/>
          </a:p>
          <a:p>
            <a:pPr indent="-180473" lvl="0" marL="18047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POINTER_UP</a:t>
            </a:r>
            <a:r>
              <a:rPr b="0" i="0" lang="ru-RU" sz="1600" u="none" cap="none" strike="noStrike">
                <a:solidFill>
                  <a:srgbClr val="323332"/>
                </a:solidFill>
                <a:latin typeface="Arial"/>
                <a:ea typeface="Arial"/>
                <a:cs typeface="Arial"/>
                <a:sym typeface="Arial"/>
              </a:rPr>
              <a:t> - поднятие пальца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Каждому пальцу назначается два параметра: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индекс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порядковый номер пальца – не привязан к пальцу, может меняться для пальца в течение одного касания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привязан к пальцу от начала и до конца касания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ulti_1.jpg" id="694" name="Google Shape;694;p55"/>
          <p:cNvPicPr preferRelativeResize="0"/>
          <p:nvPr/>
        </p:nvPicPr>
        <p:blipFill rotWithShape="1">
          <a:blip r:embed="rId3">
            <a:alphaModFix/>
          </a:blip>
          <a:srcRect b="7992" l="9840" r="8880" t="8038"/>
          <a:stretch/>
        </p:blipFill>
        <p:spPr>
          <a:xfrm>
            <a:off x="769787" y="4448134"/>
            <a:ext cx="1838241" cy="2035793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multi_2.jpg" id="695" name="Google Shape;695;p55"/>
          <p:cNvPicPr preferRelativeResize="0"/>
          <p:nvPr/>
        </p:nvPicPr>
        <p:blipFill rotWithShape="1">
          <a:blip r:embed="rId4">
            <a:alphaModFix/>
          </a:blip>
          <a:srcRect b="8561" l="10765" r="8958" t="8758"/>
          <a:stretch/>
        </p:blipFill>
        <p:spPr>
          <a:xfrm>
            <a:off x="2985685" y="4448134"/>
            <a:ext cx="1843878" cy="2035793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multi_3.jpg" id="696" name="Google Shape;696;p55"/>
          <p:cNvPicPr preferRelativeResize="0"/>
          <p:nvPr/>
        </p:nvPicPr>
        <p:blipFill rotWithShape="1">
          <a:blip r:embed="rId5">
            <a:alphaModFix/>
          </a:blip>
          <a:srcRect b="7938" l="9996" r="9204" t="7150"/>
          <a:stretch/>
        </p:blipFill>
        <p:spPr>
          <a:xfrm>
            <a:off x="5194595" y="4451834"/>
            <a:ext cx="1802809" cy="2030926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multi_4.jpg" id="697" name="Google Shape;697;p55"/>
          <p:cNvPicPr preferRelativeResize="0"/>
          <p:nvPr/>
        </p:nvPicPr>
        <p:blipFill rotWithShape="1">
          <a:blip r:embed="rId6">
            <a:alphaModFix/>
          </a:blip>
          <a:srcRect b="8563" l="12978" r="9261" t="8549"/>
          <a:stretch/>
        </p:blipFill>
        <p:spPr>
          <a:xfrm>
            <a:off x="7428931" y="4448134"/>
            <a:ext cx="1777384" cy="2030925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multi_5.jpg" id="698" name="Google Shape;698;p55"/>
          <p:cNvPicPr preferRelativeResize="0"/>
          <p:nvPr/>
        </p:nvPicPr>
        <p:blipFill rotWithShape="1">
          <a:blip r:embed="rId7">
            <a:alphaModFix/>
          </a:blip>
          <a:srcRect b="8563" l="9566" r="9110" t="8549"/>
          <a:stretch/>
        </p:blipFill>
        <p:spPr>
          <a:xfrm>
            <a:off x="9583971" y="4448134"/>
            <a:ext cx="1858794" cy="2030925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0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5"/>
          <p:cNvGrpSpPr/>
          <p:nvPr/>
        </p:nvGrpSpPr>
        <p:grpSpPr>
          <a:xfrm>
            <a:off x="-1" y="1506828"/>
            <a:ext cx="11502765" cy="5351173"/>
            <a:chOff x="3021948" y="2898836"/>
            <a:chExt cx="7623293" cy="3373981"/>
          </a:xfrm>
        </p:grpSpPr>
        <p:pic>
          <p:nvPicPr>
            <p:cNvPr descr="Быстрый и удобный сервис для создания мемов :) | Мемы, Китайская живопись,  Комиксы" id="337" name="Google Shape;337;p5"/>
            <p:cNvPicPr preferRelativeResize="0"/>
            <p:nvPr/>
          </p:nvPicPr>
          <p:blipFill rotWithShape="1">
            <a:blip r:embed="rId3">
              <a:alphaModFix/>
            </a:blip>
            <a:srcRect b="7723" l="1836" r="51225" t="20354"/>
            <a:stretch/>
          </p:blipFill>
          <p:spPr>
            <a:xfrm>
              <a:off x="3021948" y="3142445"/>
              <a:ext cx="3192198" cy="3130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5"/>
            <p:cNvSpPr txBox="1"/>
            <p:nvPr/>
          </p:nvSpPr>
          <p:spPr>
            <a:xfrm>
              <a:off x="7195706" y="2898836"/>
              <a:ext cx="3449535" cy="14554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ru-RU" sz="3600" u="none" cap="none" strike="noStrike">
                  <a:solidFill>
                    <a:schemeClr val="lt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Лучшая кастомная вью – та, которую не пришлось делать.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36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sp>
        <p:nvSpPr>
          <p:cNvPr id="339" name="Google Shape;339;p5"/>
          <p:cNvSpPr txBox="1"/>
          <p:nvPr/>
        </p:nvSpPr>
        <p:spPr>
          <a:xfrm>
            <a:off x="6297770" y="4827952"/>
            <a:ext cx="52049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2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Конфуций, 479 год до н.э.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"/>
          <p:cNvSpPr txBox="1"/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Иерархия View</a:t>
            </a:r>
            <a:endParaRPr/>
          </a:p>
        </p:txBody>
      </p:sp>
      <p:pic>
        <p:nvPicPr>
          <p:cNvPr descr="Android Custom View Tutorial | Kodeco" id="345" name="Google Shape;3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9320" y="1762766"/>
            <a:ext cx="7533360" cy="385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7"/>
          <p:cNvPicPr preferRelativeResize="0"/>
          <p:nvPr/>
        </p:nvPicPr>
        <p:blipFill rotWithShape="1">
          <a:blip r:embed="rId3">
            <a:alphaModFix/>
          </a:blip>
          <a:srcRect b="15145" l="17952" r="7503" t="11073"/>
          <a:stretch/>
        </p:blipFill>
        <p:spPr>
          <a:xfrm>
            <a:off x="6555783" y="0"/>
            <a:ext cx="563621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7"/>
          <p:cNvSpPr txBox="1"/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Жизненный цикл View</a:t>
            </a:r>
            <a:endParaRPr/>
          </a:p>
        </p:txBody>
      </p:sp>
      <p:pic>
        <p:nvPicPr>
          <p:cNvPr descr="lifecycle " id="352" name="Google Shape;3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4902" y="275312"/>
            <a:ext cx="3632796" cy="6416059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"/>
          <p:cNvSpPr txBox="1"/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1. Constructor</a:t>
            </a:r>
            <a:endParaRPr/>
          </a:p>
        </p:txBody>
      </p:sp>
      <p:pic>
        <p:nvPicPr>
          <p:cNvPr descr="A screenshot of a computer code&#10;&#10;Description automatically generated" id="358" name="Google Shape;3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76" y="1550044"/>
            <a:ext cx="8489673" cy="375791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8"/>
          <p:cNvSpPr/>
          <p:nvPr/>
        </p:nvSpPr>
        <p:spPr>
          <a:xfrm>
            <a:off x="185624" y="2848690"/>
            <a:ext cx="2057400" cy="445771"/>
          </a:xfrm>
          <a:custGeom>
            <a:rect b="b" l="l" r="r" t="t"/>
            <a:pathLst>
              <a:path extrusionOk="0" fill="none" h="445771" w="2057400">
                <a:moveTo>
                  <a:pt x="0" y="74297"/>
                </a:moveTo>
                <a:cubicBezTo>
                  <a:pt x="-4022" y="25065"/>
                  <a:pt x="34026" y="-10309"/>
                  <a:pt x="74297" y="0"/>
                </a:cubicBezTo>
                <a:cubicBezTo>
                  <a:pt x="242309" y="-19607"/>
                  <a:pt x="432810" y="39453"/>
                  <a:pt x="570587" y="0"/>
                </a:cubicBezTo>
                <a:cubicBezTo>
                  <a:pt x="708364" y="-39453"/>
                  <a:pt x="832251" y="20542"/>
                  <a:pt x="1009612" y="0"/>
                </a:cubicBezTo>
                <a:cubicBezTo>
                  <a:pt x="1186973" y="-20542"/>
                  <a:pt x="1405216" y="39843"/>
                  <a:pt x="1524990" y="0"/>
                </a:cubicBezTo>
                <a:cubicBezTo>
                  <a:pt x="1644764" y="-39843"/>
                  <a:pt x="1769500" y="22651"/>
                  <a:pt x="1983103" y="0"/>
                </a:cubicBezTo>
                <a:cubicBezTo>
                  <a:pt x="2028917" y="9466"/>
                  <a:pt x="2054287" y="34905"/>
                  <a:pt x="2057400" y="74297"/>
                </a:cubicBezTo>
                <a:cubicBezTo>
                  <a:pt x="2070937" y="188519"/>
                  <a:pt x="2053925" y="290204"/>
                  <a:pt x="2057400" y="371474"/>
                </a:cubicBezTo>
                <a:cubicBezTo>
                  <a:pt x="2058008" y="410637"/>
                  <a:pt x="2026511" y="448339"/>
                  <a:pt x="1983103" y="445771"/>
                </a:cubicBezTo>
                <a:cubicBezTo>
                  <a:pt x="1737378" y="507117"/>
                  <a:pt x="1570848" y="432362"/>
                  <a:pt x="1467725" y="445771"/>
                </a:cubicBezTo>
                <a:cubicBezTo>
                  <a:pt x="1364602" y="459180"/>
                  <a:pt x="1153720" y="445770"/>
                  <a:pt x="971436" y="445771"/>
                </a:cubicBezTo>
                <a:cubicBezTo>
                  <a:pt x="789152" y="445772"/>
                  <a:pt x="719282" y="419886"/>
                  <a:pt x="532410" y="445771"/>
                </a:cubicBezTo>
                <a:cubicBezTo>
                  <a:pt x="345538" y="471656"/>
                  <a:pt x="261743" y="424577"/>
                  <a:pt x="74297" y="445771"/>
                </a:cubicBezTo>
                <a:cubicBezTo>
                  <a:pt x="31261" y="447799"/>
                  <a:pt x="-1488" y="415692"/>
                  <a:pt x="0" y="371474"/>
                </a:cubicBezTo>
                <a:cubicBezTo>
                  <a:pt x="-28360" y="227207"/>
                  <a:pt x="25231" y="165591"/>
                  <a:pt x="0" y="74297"/>
                </a:cubicBezTo>
                <a:close/>
              </a:path>
              <a:path extrusionOk="0" h="445771" w="2057400">
                <a:moveTo>
                  <a:pt x="0" y="74297"/>
                </a:moveTo>
                <a:cubicBezTo>
                  <a:pt x="-4250" y="30642"/>
                  <a:pt x="25848" y="2783"/>
                  <a:pt x="74297" y="0"/>
                </a:cubicBezTo>
                <a:cubicBezTo>
                  <a:pt x="225160" y="-4909"/>
                  <a:pt x="419387" y="37148"/>
                  <a:pt x="589675" y="0"/>
                </a:cubicBezTo>
                <a:cubicBezTo>
                  <a:pt x="759963" y="-37148"/>
                  <a:pt x="862253" y="23856"/>
                  <a:pt x="1047788" y="0"/>
                </a:cubicBezTo>
                <a:cubicBezTo>
                  <a:pt x="1233323" y="-23856"/>
                  <a:pt x="1288725" y="31970"/>
                  <a:pt x="1486813" y="0"/>
                </a:cubicBezTo>
                <a:cubicBezTo>
                  <a:pt x="1684901" y="-31970"/>
                  <a:pt x="1745551" y="37935"/>
                  <a:pt x="1983103" y="0"/>
                </a:cubicBezTo>
                <a:cubicBezTo>
                  <a:pt x="2025189" y="-2168"/>
                  <a:pt x="2055765" y="33014"/>
                  <a:pt x="2057400" y="74297"/>
                </a:cubicBezTo>
                <a:cubicBezTo>
                  <a:pt x="2072847" y="191924"/>
                  <a:pt x="2049994" y="234703"/>
                  <a:pt x="2057400" y="371474"/>
                </a:cubicBezTo>
                <a:cubicBezTo>
                  <a:pt x="2054183" y="417828"/>
                  <a:pt x="2017743" y="438356"/>
                  <a:pt x="1983103" y="445771"/>
                </a:cubicBezTo>
                <a:cubicBezTo>
                  <a:pt x="1884750" y="479584"/>
                  <a:pt x="1738635" y="426677"/>
                  <a:pt x="1544078" y="445771"/>
                </a:cubicBezTo>
                <a:cubicBezTo>
                  <a:pt x="1349522" y="464865"/>
                  <a:pt x="1251742" y="431860"/>
                  <a:pt x="1066876" y="445771"/>
                </a:cubicBezTo>
                <a:cubicBezTo>
                  <a:pt x="882010" y="459682"/>
                  <a:pt x="819056" y="400091"/>
                  <a:pt x="608763" y="445771"/>
                </a:cubicBezTo>
                <a:cubicBezTo>
                  <a:pt x="398470" y="491451"/>
                  <a:pt x="256235" y="388079"/>
                  <a:pt x="74297" y="445771"/>
                </a:cubicBezTo>
                <a:cubicBezTo>
                  <a:pt x="37991" y="439903"/>
                  <a:pt x="-11318" y="408132"/>
                  <a:pt x="0" y="371474"/>
                </a:cubicBezTo>
                <a:cubicBezTo>
                  <a:pt x="-22277" y="255452"/>
                  <a:pt x="27186" y="199659"/>
                  <a:pt x="0" y="74297"/>
                </a:cubicBez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Обычно используется, когда добавляем через xml</a:t>
            </a:r>
            <a:endParaRPr b="0" i="0" sz="1100" u="none" cap="none" strike="noStrike">
              <a:solidFill>
                <a:schemeClr val="accent1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496928" y="1664168"/>
            <a:ext cx="1711505" cy="445771"/>
          </a:xfrm>
          <a:custGeom>
            <a:rect b="b" l="l" r="r" t="t"/>
            <a:pathLst>
              <a:path extrusionOk="0" fill="none" h="445771" w="1711505">
                <a:moveTo>
                  <a:pt x="0" y="74297"/>
                </a:moveTo>
                <a:cubicBezTo>
                  <a:pt x="-6411" y="34317"/>
                  <a:pt x="25758" y="-5179"/>
                  <a:pt x="74297" y="0"/>
                </a:cubicBezTo>
                <a:cubicBezTo>
                  <a:pt x="308383" y="-36045"/>
                  <a:pt x="374775" y="3510"/>
                  <a:pt x="610896" y="0"/>
                </a:cubicBezTo>
                <a:cubicBezTo>
                  <a:pt x="847017" y="-3510"/>
                  <a:pt x="1018405" y="52098"/>
                  <a:pt x="1131867" y="0"/>
                </a:cubicBezTo>
                <a:cubicBezTo>
                  <a:pt x="1245329" y="-52098"/>
                  <a:pt x="1421915" y="20470"/>
                  <a:pt x="1637208" y="0"/>
                </a:cubicBezTo>
                <a:cubicBezTo>
                  <a:pt x="1669451" y="362"/>
                  <a:pt x="1713661" y="29377"/>
                  <a:pt x="1711505" y="74297"/>
                </a:cubicBezTo>
                <a:cubicBezTo>
                  <a:pt x="1738895" y="209254"/>
                  <a:pt x="1695153" y="256625"/>
                  <a:pt x="1711505" y="371474"/>
                </a:cubicBezTo>
                <a:cubicBezTo>
                  <a:pt x="1716286" y="421973"/>
                  <a:pt x="1675128" y="447412"/>
                  <a:pt x="1637208" y="445771"/>
                </a:cubicBezTo>
                <a:cubicBezTo>
                  <a:pt x="1384570" y="460687"/>
                  <a:pt x="1343217" y="405731"/>
                  <a:pt x="1100609" y="445771"/>
                </a:cubicBezTo>
                <a:cubicBezTo>
                  <a:pt x="858001" y="485811"/>
                  <a:pt x="754315" y="422583"/>
                  <a:pt x="626526" y="445771"/>
                </a:cubicBezTo>
                <a:cubicBezTo>
                  <a:pt x="498737" y="468959"/>
                  <a:pt x="239716" y="429564"/>
                  <a:pt x="74297" y="445771"/>
                </a:cubicBezTo>
                <a:cubicBezTo>
                  <a:pt x="38536" y="447616"/>
                  <a:pt x="3209" y="423315"/>
                  <a:pt x="0" y="371474"/>
                </a:cubicBezTo>
                <a:cubicBezTo>
                  <a:pt x="-35631" y="233495"/>
                  <a:pt x="35599" y="207297"/>
                  <a:pt x="0" y="74297"/>
                </a:cubicBezTo>
                <a:close/>
              </a:path>
              <a:path extrusionOk="0" h="445771" w="1711505">
                <a:moveTo>
                  <a:pt x="0" y="74297"/>
                </a:moveTo>
                <a:cubicBezTo>
                  <a:pt x="-4250" y="30642"/>
                  <a:pt x="25848" y="2783"/>
                  <a:pt x="74297" y="0"/>
                </a:cubicBezTo>
                <a:cubicBezTo>
                  <a:pt x="319681" y="-54543"/>
                  <a:pt x="403253" y="49438"/>
                  <a:pt x="626526" y="0"/>
                </a:cubicBezTo>
                <a:cubicBezTo>
                  <a:pt x="849799" y="-49438"/>
                  <a:pt x="986921" y="32640"/>
                  <a:pt x="1131867" y="0"/>
                </a:cubicBezTo>
                <a:cubicBezTo>
                  <a:pt x="1276813" y="-32640"/>
                  <a:pt x="1462120" y="30837"/>
                  <a:pt x="1637208" y="0"/>
                </a:cubicBezTo>
                <a:cubicBezTo>
                  <a:pt x="1677983" y="-831"/>
                  <a:pt x="1714515" y="22126"/>
                  <a:pt x="1711505" y="74297"/>
                </a:cubicBezTo>
                <a:cubicBezTo>
                  <a:pt x="1712305" y="174588"/>
                  <a:pt x="1709335" y="251710"/>
                  <a:pt x="1711505" y="371474"/>
                </a:cubicBezTo>
                <a:cubicBezTo>
                  <a:pt x="1710965" y="407358"/>
                  <a:pt x="1675820" y="449136"/>
                  <a:pt x="1637208" y="445771"/>
                </a:cubicBezTo>
                <a:cubicBezTo>
                  <a:pt x="1419936" y="476080"/>
                  <a:pt x="1363075" y="415505"/>
                  <a:pt x="1147496" y="445771"/>
                </a:cubicBezTo>
                <a:cubicBezTo>
                  <a:pt x="931917" y="476037"/>
                  <a:pt x="744982" y="416694"/>
                  <a:pt x="626526" y="445771"/>
                </a:cubicBezTo>
                <a:cubicBezTo>
                  <a:pt x="508070" y="474848"/>
                  <a:pt x="277777" y="402789"/>
                  <a:pt x="74297" y="445771"/>
                </a:cubicBezTo>
                <a:cubicBezTo>
                  <a:pt x="41579" y="437555"/>
                  <a:pt x="9328" y="406492"/>
                  <a:pt x="0" y="371474"/>
                </a:cubicBezTo>
                <a:cubicBezTo>
                  <a:pt x="-3767" y="244205"/>
                  <a:pt x="3681" y="211343"/>
                  <a:pt x="0" y="74297"/>
                </a:cubicBez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Обычно используется, когда создаём из кода</a:t>
            </a:r>
            <a:endParaRPr b="0" i="0" sz="1100" u="none" cap="none" strike="noStrike">
              <a:solidFill>
                <a:schemeClr val="accent1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cxnSp>
        <p:nvCxnSpPr>
          <p:cNvPr id="361" name="Google Shape;361;p8"/>
          <p:cNvCxnSpPr>
            <a:stCxn id="360" idx="3"/>
          </p:cNvCxnSpPr>
          <p:nvPr/>
        </p:nvCxnSpPr>
        <p:spPr>
          <a:xfrm>
            <a:off x="2208433" y="1887054"/>
            <a:ext cx="674400" cy="22800"/>
          </a:xfrm>
          <a:prstGeom prst="straightConnector1">
            <a:avLst/>
          </a:prstGeom>
          <a:noFill/>
          <a:ln cap="flat" cmpd="sng" w="9525">
            <a:solidFill>
              <a:srgbClr val="0073FF"/>
            </a:solidFill>
            <a:prstDash val="lgDashDot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p8"/>
          <p:cNvCxnSpPr>
            <a:stCxn id="359" idx="3"/>
          </p:cNvCxnSpPr>
          <p:nvPr/>
        </p:nvCxnSpPr>
        <p:spPr>
          <a:xfrm flipH="1" rot="10800000">
            <a:off x="2243024" y="2275376"/>
            <a:ext cx="639600" cy="796200"/>
          </a:xfrm>
          <a:prstGeom prst="straightConnector1">
            <a:avLst/>
          </a:prstGeom>
          <a:noFill/>
          <a:ln cap="flat" cmpd="sng" w="9525">
            <a:solidFill>
              <a:srgbClr val="0073FF"/>
            </a:solidFill>
            <a:prstDash val="lgDashDot"/>
            <a:round/>
            <a:headEnd len="sm" w="sm" type="none"/>
            <a:tailEnd len="med" w="med" type="triangle"/>
          </a:ln>
        </p:spPr>
      </p:cxnSp>
      <p:pic>
        <p:nvPicPr>
          <p:cNvPr descr="lifecycle " id="363" name="Google Shape;3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8206" y="2009104"/>
            <a:ext cx="2743794" cy="4845949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"/>
          <p:cNvSpPr txBox="1"/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Создание экземпляра View</a:t>
            </a:r>
            <a:endParaRPr/>
          </a:p>
        </p:txBody>
      </p:sp>
      <p:pic>
        <p:nvPicPr>
          <p:cNvPr descr="A screenshot of a computer program&#10;&#10;Description automatically generated" id="369" name="Google Shape;3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0957" y="3020981"/>
            <a:ext cx="4482801" cy="147630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 code&#10;&#10;Description automatically generated" id="370" name="Google Shape;3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242" y="2521268"/>
            <a:ext cx="5593047" cy="247573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1" name="Google Shape;371;p9"/>
          <p:cNvCxnSpPr>
            <a:stCxn id="370" idx="3"/>
            <a:endCxn id="369" idx="1"/>
          </p:cNvCxnSpPr>
          <p:nvPr/>
        </p:nvCxnSpPr>
        <p:spPr>
          <a:xfrm>
            <a:off x="5961289" y="3759135"/>
            <a:ext cx="1379700" cy="0"/>
          </a:xfrm>
          <a:prstGeom prst="straightConnector1">
            <a:avLst/>
          </a:prstGeom>
          <a:noFill/>
          <a:ln cap="flat" cmpd="sng" w="38100">
            <a:solidFill>
              <a:srgbClr val="FD317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